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3" d="100"/>
          <a:sy n="83" d="100"/>
        </p:scale>
        <p:origin x="-45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30CA176-2BC4-4EF6-8A2C-CA3B75D6BDA1}"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AC3B456-A0ED-4886-A0F8-C55E92EB403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E5F4E4E-A6D0-4018-AAE0-E4B1B8679B5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78563"/>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78563"/>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78563"/>
            <a:ext cx="2133600" cy="457200"/>
          </a:xfrm>
        </p:spPr>
        <p:txBody>
          <a:bodyPr/>
          <a:lstStyle>
            <a:lvl1pPr>
              <a:defRPr/>
            </a:lvl1pPr>
          </a:lstStyle>
          <a:p>
            <a:fld id="{3656A5B6-4125-4F88-AE41-4959B4F56FD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78563"/>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78563"/>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78563"/>
            <a:ext cx="2133600" cy="457200"/>
          </a:xfrm>
        </p:spPr>
        <p:txBody>
          <a:bodyPr/>
          <a:lstStyle>
            <a:lvl1pPr>
              <a:defRPr/>
            </a:lvl1pPr>
          </a:lstStyle>
          <a:p>
            <a:fld id="{3770F980-5CBA-4D97-955F-7AAF962B668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15B2EEB-9B81-47C9-8585-7AFA1188FF46}"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2315B45-A0AB-4AD0-8C87-875109C0B8B9}"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9958ED1-7C17-477F-BD3C-57A0E373AF00}"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DB0BE75-D7DC-4BCC-81A8-171CBB4E862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25DB910-78B1-4C08-A732-E300F909CB2A}"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22D6376-8E36-4D5C-8FF7-19DF92D1A2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D6D047F-4DFE-426B-9F5B-1215185E1F6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0ABDC5B-FA79-4ADE-8576-E9B31A5982F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D77CC75-2BDA-4E5E-ABAF-37E7AA0EAD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609600"/>
            <a:ext cx="7772400" cy="1600200"/>
          </a:xfrm>
        </p:spPr>
        <p:txBody>
          <a:bodyPr>
            <a:normAutofit fontScale="90000"/>
          </a:bodyPr>
          <a:lstStyle/>
          <a:p>
            <a:r>
              <a:rPr lang="en-US" sz="4800"/>
              <a:t/>
            </a:r>
            <a:br>
              <a:rPr lang="en-US" sz="4800"/>
            </a:br>
            <a:r>
              <a:rPr lang="en-US" sz="4800"/>
              <a:t/>
            </a:r>
            <a:br>
              <a:rPr lang="en-US" sz="4800"/>
            </a:br>
            <a:r>
              <a:rPr lang="en-US" sz="4800"/>
              <a:t/>
            </a:r>
            <a:br>
              <a:rPr lang="en-US" sz="4800"/>
            </a:br>
            <a:r>
              <a:rPr lang="en-US" sz="4800"/>
              <a:t/>
            </a:r>
            <a:br>
              <a:rPr lang="en-US" sz="4800"/>
            </a:br>
            <a:r>
              <a:rPr lang="en-US" sz="4800"/>
              <a:t/>
            </a:r>
            <a:br>
              <a:rPr lang="en-US" sz="4800"/>
            </a:br>
            <a:r>
              <a:rPr lang="en-US" sz="4800"/>
              <a:t>The Eviction process</a:t>
            </a:r>
            <a:br>
              <a:rPr lang="en-US" sz="4800"/>
            </a:br>
            <a:endParaRPr lang="en-US" sz="4800"/>
          </a:p>
        </p:txBody>
      </p:sp>
      <p:sp>
        <p:nvSpPr>
          <p:cNvPr id="2051" name="Rectangle 3"/>
          <p:cNvSpPr>
            <a:spLocks noGrp="1" noChangeArrowheads="1"/>
          </p:cNvSpPr>
          <p:nvPr>
            <p:ph type="subTitle" idx="1"/>
          </p:nvPr>
        </p:nvSpPr>
        <p:spPr>
          <a:xfrm>
            <a:off x="304800" y="2286000"/>
            <a:ext cx="8458200" cy="4267200"/>
          </a:xfrm>
        </p:spPr>
        <p:txBody>
          <a:bodyPr/>
          <a:lstStyle/>
          <a:p>
            <a:r>
              <a:rPr lang="en-US"/>
              <a:t>The most common cause for an eviction is</a:t>
            </a:r>
          </a:p>
          <a:p>
            <a:pPr>
              <a:buFont typeface="Wingdings" pitchFamily="2" charset="2"/>
              <a:buChar char="n"/>
            </a:pPr>
            <a:r>
              <a:rPr lang="en-US" i="1" u="sng"/>
              <a:t>Non payment of rent</a:t>
            </a:r>
          </a:p>
          <a:p>
            <a:pPr algn="l"/>
            <a:r>
              <a:rPr lang="en-US"/>
              <a:t>In many states, the only defense a tenant can offer for </a:t>
            </a:r>
            <a:r>
              <a:rPr lang="en-US" i="1" u="sng"/>
              <a:t>Non payment of rent  </a:t>
            </a:r>
            <a:r>
              <a:rPr lang="en-US"/>
              <a:t>is constructive eviction. </a:t>
            </a:r>
          </a:p>
          <a:p>
            <a:pPr>
              <a:buFont typeface="Wingdings" pitchFamily="2" charset="2"/>
              <a:buChar char="n"/>
            </a:pPr>
            <a:r>
              <a:rPr lang="en-US"/>
              <a:t>What is Constructive Eviction?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457200" y="1371600"/>
            <a:ext cx="8229600" cy="5105400"/>
          </a:xfrm>
        </p:spPr>
        <p:txBody>
          <a:bodyPr/>
          <a:lstStyle/>
          <a:p>
            <a:pPr marL="609600" indent="-609600"/>
            <a:r>
              <a:rPr lang="en-US" sz="2800"/>
              <a:t>Educate yourself</a:t>
            </a:r>
          </a:p>
          <a:p>
            <a:pPr marL="609600" indent="-609600"/>
            <a:r>
              <a:rPr lang="en-US" sz="2800"/>
              <a:t>Adequate documentation</a:t>
            </a:r>
          </a:p>
          <a:p>
            <a:pPr marL="1752600" lvl="3" indent="-381000">
              <a:buFontTx/>
              <a:buAutoNum type="arabicPeriod"/>
            </a:pPr>
            <a:r>
              <a:rPr lang="en-US"/>
              <a:t>Be organize</a:t>
            </a:r>
          </a:p>
          <a:p>
            <a:pPr marL="1752600" lvl="3" indent="-381000">
              <a:buFontTx/>
              <a:buAutoNum type="arabicPeriod"/>
            </a:pPr>
            <a:r>
              <a:rPr lang="en-US"/>
              <a:t>Have photos</a:t>
            </a:r>
          </a:p>
          <a:p>
            <a:pPr marL="1752600" lvl="3" indent="-381000">
              <a:buFontTx/>
              <a:buAutoNum type="arabicPeriod"/>
            </a:pPr>
            <a:r>
              <a:rPr lang="en-US"/>
              <a:t>Prepare your defense</a:t>
            </a:r>
          </a:p>
          <a:p>
            <a:pPr marL="1752600" lvl="3" indent="-381000">
              <a:buFontTx/>
              <a:buAutoNum type="arabicPeriod"/>
            </a:pPr>
            <a:r>
              <a:rPr lang="en-US"/>
              <a:t>Provide proof of everything  you are saying</a:t>
            </a:r>
          </a:p>
          <a:p>
            <a:pPr marL="1752600" lvl="3" indent="-381000">
              <a:buFontTx/>
              <a:buAutoNum type="arabicPeriod"/>
            </a:pPr>
            <a:r>
              <a:rPr lang="en-US"/>
              <a:t>Make 3 copies of your files</a:t>
            </a:r>
          </a:p>
          <a:p>
            <a:pPr marL="2209800" lvl="4" indent="-381000">
              <a:buFontTx/>
              <a:buChar char="•"/>
            </a:pPr>
            <a:r>
              <a:rPr lang="en-US"/>
              <a:t>One for the Judge</a:t>
            </a:r>
          </a:p>
          <a:p>
            <a:pPr marL="2209800" lvl="4" indent="-381000">
              <a:buFontTx/>
              <a:buChar char="•"/>
            </a:pPr>
            <a:r>
              <a:rPr lang="en-US"/>
              <a:t>One for the defendant</a:t>
            </a:r>
          </a:p>
          <a:p>
            <a:pPr marL="2209800" lvl="4" indent="-381000">
              <a:buFontTx/>
              <a:buChar char="•"/>
            </a:pPr>
            <a:r>
              <a:rPr lang="en-US"/>
              <a:t>One for the plaintiff</a:t>
            </a:r>
          </a:p>
          <a:p>
            <a:pPr marL="2209800" lvl="4" indent="-381000">
              <a:buFontTx/>
              <a:buNone/>
            </a:pPr>
            <a:endParaRPr lang="en-US"/>
          </a:p>
          <a:p>
            <a:pPr marL="609600" indent="-609600"/>
            <a:r>
              <a:rPr lang="en-US" sz="2800" b="1"/>
              <a:t>Think as a judge</a:t>
            </a:r>
          </a:p>
          <a:p>
            <a:pPr marL="609600" indent="-609600">
              <a:buFont typeface="Wingdings" pitchFamily="2" charset="2"/>
              <a:buNone/>
            </a:pPr>
            <a:endParaRPr lang="en-US" sz="2800"/>
          </a:p>
        </p:txBody>
      </p:sp>
      <p:sp>
        <p:nvSpPr>
          <p:cNvPr id="20482" name="Rectangle 2"/>
          <p:cNvSpPr>
            <a:spLocks noGrp="1" noChangeArrowheads="1"/>
          </p:cNvSpPr>
          <p:nvPr>
            <p:ph type="title"/>
          </p:nvPr>
        </p:nvSpPr>
        <p:spPr>
          <a:xfrm>
            <a:off x="457200" y="277813"/>
            <a:ext cx="8229600" cy="715962"/>
          </a:xfrm>
        </p:spPr>
        <p:txBody>
          <a:bodyPr>
            <a:normAutofit fontScale="90000"/>
          </a:bodyPr>
          <a:lstStyle/>
          <a:p>
            <a:r>
              <a:rPr lang="en-US" sz="4000"/>
              <a:t>Prepare to appear in Small</a:t>
            </a:r>
            <a:br>
              <a:rPr lang="en-US" sz="4000"/>
            </a:br>
            <a:r>
              <a:rPr lang="en-US" sz="4000"/>
              <a:t> Claims Court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sz="half" idx="1"/>
          </p:nvPr>
        </p:nvSpPr>
        <p:spPr>
          <a:xfrm>
            <a:off x="457200" y="228600"/>
            <a:ext cx="8153400" cy="5897563"/>
          </a:xfrm>
        </p:spPr>
        <p:txBody>
          <a:bodyPr/>
          <a:lstStyle/>
          <a:p>
            <a:pPr algn="ctr">
              <a:buFont typeface="Wingdings" pitchFamily="2" charset="2"/>
              <a:buNone/>
            </a:pPr>
            <a:r>
              <a:rPr lang="en-US" sz="5400" b="1"/>
              <a:t>Remember the one with the better</a:t>
            </a:r>
          </a:p>
          <a:p>
            <a:pPr algn="ctr">
              <a:buFont typeface="Wingdings" pitchFamily="2" charset="2"/>
              <a:buNone/>
            </a:pPr>
            <a:r>
              <a:rPr lang="en-US" sz="5400" b="1"/>
              <a:t>Documentation WINS!!!!</a:t>
            </a:r>
          </a:p>
        </p:txBody>
      </p:sp>
      <p:pic>
        <p:nvPicPr>
          <p:cNvPr id="21514" name="Picture 10" descr="MCj04079460000[1]"/>
          <p:cNvPicPr>
            <a:picLocks noChangeAspect="1" noChangeArrowheads="1"/>
          </p:cNvPicPr>
          <p:nvPr/>
        </p:nvPicPr>
        <p:blipFill>
          <a:blip r:embed="rId2"/>
          <a:srcRect/>
          <a:stretch>
            <a:fillRect/>
          </a:stretch>
        </p:blipFill>
        <p:spPr bwMode="auto">
          <a:xfrm>
            <a:off x="0" y="4419600"/>
            <a:ext cx="3657600" cy="2438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chart for 3day"/>
          <p:cNvPicPr>
            <a:picLocks noChangeAspect="1" noChangeArrowheads="1"/>
          </p:cNvPicPr>
          <p:nvPr/>
        </p:nvPicPr>
        <p:blipFill>
          <a:blip r:embed="rId2"/>
          <a:srcRect/>
          <a:stretch>
            <a:fillRect/>
          </a:stretch>
        </p:blipFill>
        <p:spPr bwMode="auto">
          <a:xfrm>
            <a:off x="228600" y="-304800"/>
            <a:ext cx="8610600" cy="10515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calendar"/>
          <p:cNvPicPr>
            <a:picLocks noChangeAspect="1" noChangeArrowheads="1"/>
          </p:cNvPicPr>
          <p:nvPr/>
        </p:nvPicPr>
        <p:blipFill>
          <a:blip r:embed="rId2" cstate="print"/>
          <a:srcRect/>
          <a:stretch>
            <a:fillRect/>
          </a:stretch>
        </p:blipFill>
        <p:spPr bwMode="auto">
          <a:xfrm>
            <a:off x="685800" y="-1752600"/>
            <a:ext cx="7772400" cy="10515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sz="half" idx="1"/>
          </p:nvPr>
        </p:nvSpPr>
        <p:spPr>
          <a:xfrm>
            <a:off x="457200" y="228600"/>
            <a:ext cx="8382000" cy="5943600"/>
          </a:xfrm>
        </p:spPr>
        <p:txBody>
          <a:bodyPr/>
          <a:lstStyle/>
          <a:p>
            <a:r>
              <a:rPr lang="en-US" sz="3600"/>
              <a:t>The landlord’s actions violated the tenant’s right under the Lease or failed to provide for the habitability of the unit or essential services, and the tenant has been forced to vacate the leased premises.</a:t>
            </a:r>
          </a:p>
          <a:p>
            <a:r>
              <a:rPr lang="en-US" sz="3600"/>
              <a:t>In other words the landlord did not fulfill their “Landlord Obligations”</a:t>
            </a:r>
          </a:p>
        </p:txBody>
      </p:sp>
      <p:pic>
        <p:nvPicPr>
          <p:cNvPr id="3086" name="Picture 14" descr="MCj02315360000[1]"/>
          <p:cNvPicPr>
            <a:picLocks noGrp="1" noChangeAspect="1" noChangeArrowheads="1"/>
          </p:cNvPicPr>
          <p:nvPr>
            <p:ph sz="quarter" idx="2"/>
          </p:nvPr>
        </p:nvPicPr>
        <p:blipFill>
          <a:blip r:embed="rId2"/>
          <a:stretch>
            <a:fillRect/>
          </a:stretch>
        </p:blipFill>
        <p:spPr>
          <a:xfrm>
            <a:off x="5719149" y="1634017"/>
            <a:ext cx="1896701" cy="2121529"/>
          </a:xfrm>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p:txBody>
          <a:bodyPr/>
          <a:lstStyle/>
          <a:p>
            <a:pPr marL="609600" indent="-609600">
              <a:buFont typeface="Wingdings" pitchFamily="2" charset="2"/>
              <a:buNone/>
            </a:pPr>
            <a:r>
              <a:rPr lang="en-US" sz="2800" b="1"/>
              <a:t>Violation of the lease terms</a:t>
            </a:r>
          </a:p>
          <a:p>
            <a:pPr marL="609600" indent="-609600"/>
            <a:r>
              <a:rPr lang="en-US" sz="2800"/>
              <a:t>Termination of employment</a:t>
            </a:r>
          </a:p>
          <a:p>
            <a:pPr marL="609600" indent="-609600">
              <a:buFont typeface="Wingdings" pitchFamily="2" charset="2"/>
              <a:buNone/>
            </a:pPr>
            <a:r>
              <a:rPr lang="en-US" sz="2800" b="1"/>
              <a:t>Violation of the lease clauses or addendums</a:t>
            </a:r>
          </a:p>
          <a:p>
            <a:pPr marL="609600" indent="-609600"/>
            <a:r>
              <a:rPr lang="en-US" sz="2800"/>
              <a:t>Non payment of deposit or utilities</a:t>
            </a:r>
          </a:p>
          <a:p>
            <a:pPr marL="609600" indent="-609600"/>
            <a:r>
              <a:rPr lang="en-US" sz="2800"/>
              <a:t>Criminal activity in the unit of any kind</a:t>
            </a:r>
          </a:p>
          <a:p>
            <a:pPr marL="609600" indent="-609600"/>
            <a:r>
              <a:rPr lang="en-US" sz="2800"/>
              <a:t>Miss use of facilities</a:t>
            </a:r>
          </a:p>
          <a:p>
            <a:pPr marL="609600" indent="-609600"/>
            <a:r>
              <a:rPr lang="en-US" sz="2800"/>
              <a:t>Pets in a “no pet unit” </a:t>
            </a:r>
          </a:p>
          <a:p>
            <a:pPr marL="609600" indent="-609600"/>
            <a:r>
              <a:rPr lang="en-US" sz="2800"/>
              <a:t>Creating nuisance</a:t>
            </a:r>
          </a:p>
          <a:p>
            <a:pPr marL="609600" indent="-609600"/>
            <a:endParaRPr lang="en-US" sz="2800"/>
          </a:p>
          <a:p>
            <a:pPr marL="609600" indent="-609600"/>
            <a:endParaRPr lang="en-US" sz="2800"/>
          </a:p>
          <a:p>
            <a:pPr marL="609600" indent="-609600"/>
            <a:endParaRPr lang="en-US" sz="2800"/>
          </a:p>
        </p:txBody>
      </p:sp>
      <p:sp>
        <p:nvSpPr>
          <p:cNvPr id="6146" name="Rectangle 2"/>
          <p:cNvSpPr>
            <a:spLocks noGrp="1" noChangeArrowheads="1"/>
          </p:cNvSpPr>
          <p:nvPr>
            <p:ph type="title"/>
          </p:nvPr>
        </p:nvSpPr>
        <p:spPr/>
        <p:txBody>
          <a:bodyPr/>
          <a:lstStyle/>
          <a:p>
            <a:r>
              <a:rPr lang="en-US"/>
              <a:t>Other grounds for evictions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p:txBody>
          <a:bodyPr/>
          <a:lstStyle/>
          <a:p>
            <a:pPr marL="609600" indent="-609600"/>
            <a:r>
              <a:rPr lang="en-US"/>
              <a:t>Also called a retaliatory eviction </a:t>
            </a:r>
          </a:p>
          <a:p>
            <a:pPr marL="609600" indent="-609600"/>
            <a:r>
              <a:rPr lang="en-US"/>
              <a:t> this comes about when the tenant claims that you are giving them an eviction notice because of retaliation due to..</a:t>
            </a:r>
          </a:p>
          <a:p>
            <a:pPr marL="609600" indent="-609600">
              <a:buFontTx/>
              <a:buAutoNum type="arabicPeriod"/>
            </a:pPr>
            <a:r>
              <a:rPr lang="en-US"/>
              <a:t>Complaints made to you</a:t>
            </a:r>
          </a:p>
          <a:p>
            <a:pPr marL="609600" indent="-609600">
              <a:buFontTx/>
              <a:buAutoNum type="arabicPeriod"/>
            </a:pPr>
            <a:r>
              <a:rPr lang="en-US"/>
              <a:t>Complaints made about you</a:t>
            </a:r>
          </a:p>
          <a:p>
            <a:pPr marL="609600" indent="-609600">
              <a:buFontTx/>
              <a:buAutoNum type="arabicPeriod"/>
            </a:pPr>
            <a:r>
              <a:rPr lang="en-US"/>
              <a:t>Complaints made against the community</a:t>
            </a:r>
          </a:p>
        </p:txBody>
      </p:sp>
      <p:sp>
        <p:nvSpPr>
          <p:cNvPr id="7170" name="Rectangle 2"/>
          <p:cNvSpPr>
            <a:spLocks noGrp="1" noChangeArrowheads="1"/>
          </p:cNvSpPr>
          <p:nvPr>
            <p:ph type="title"/>
          </p:nvPr>
        </p:nvSpPr>
        <p:spPr/>
        <p:txBody>
          <a:bodyPr/>
          <a:lstStyle/>
          <a:p>
            <a:r>
              <a:rPr lang="en-US"/>
              <a:t>The no cause eviction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sz="4000"/>
              <a:t>Do you need to give a resident the reason for the notice?</a:t>
            </a:r>
          </a:p>
        </p:txBody>
      </p:sp>
      <p:sp>
        <p:nvSpPr>
          <p:cNvPr id="8195" name="Rectangle 3"/>
          <p:cNvSpPr>
            <a:spLocks noGrp="1" noChangeArrowheads="1"/>
          </p:cNvSpPr>
          <p:nvPr>
            <p:ph type="body" sz="half" idx="1"/>
          </p:nvPr>
        </p:nvSpPr>
        <p:spPr>
          <a:xfrm>
            <a:off x="457200" y="1600200"/>
            <a:ext cx="4495800" cy="4530725"/>
          </a:xfrm>
        </p:spPr>
        <p:txBody>
          <a:bodyPr>
            <a:normAutofit lnSpcReduction="10000"/>
          </a:bodyPr>
          <a:lstStyle/>
          <a:p>
            <a:r>
              <a:rPr lang="en-US" sz="2800"/>
              <a:t>It is not necessary to give the tenant a reason for the eviction notice.  It is, however necessary to give a reason to the attorney.  And you must have all necessary documentation to defend your actions.</a:t>
            </a:r>
          </a:p>
        </p:txBody>
      </p:sp>
      <p:pic>
        <p:nvPicPr>
          <p:cNvPr id="8196" name="Picture 4" descr="MCBD05341_0000[1]"/>
          <p:cNvPicPr>
            <a:picLocks noGrp="1" noChangeAspect="1" noChangeArrowheads="1"/>
          </p:cNvPicPr>
          <p:nvPr>
            <p:ph sz="half" idx="2"/>
          </p:nvPr>
        </p:nvPicPr>
        <p:blipFill>
          <a:blip r:embed="rId2"/>
          <a:srcRect/>
          <a:stretch>
            <a:fillRect/>
          </a:stretch>
        </p:blipFill>
        <p:spPr>
          <a:xfrm>
            <a:off x="5167313" y="1828800"/>
            <a:ext cx="3665537" cy="3962400"/>
          </a:xfrm>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p:txBody>
          <a:bodyPr/>
          <a:lstStyle/>
          <a:p>
            <a:pPr>
              <a:buFont typeface="Wingdings" pitchFamily="2" charset="2"/>
              <a:buNone/>
            </a:pPr>
            <a:r>
              <a:rPr lang="en-US" b="1" u="sng"/>
              <a:t>Abandonment of unit</a:t>
            </a:r>
          </a:p>
          <a:p>
            <a:r>
              <a:rPr lang="en-US"/>
              <a:t>Post an abandonment notice</a:t>
            </a:r>
          </a:p>
          <a:p>
            <a:r>
              <a:rPr lang="en-US"/>
              <a:t>18 day notice</a:t>
            </a:r>
          </a:p>
          <a:p>
            <a:r>
              <a:rPr lang="en-US"/>
              <a:t>Make sure the unit has been abandoned</a:t>
            </a:r>
          </a:p>
          <a:p>
            <a:r>
              <a:rPr lang="en-US"/>
              <a:t>Try to reach the next to kin on application</a:t>
            </a:r>
          </a:p>
          <a:p>
            <a:r>
              <a:rPr lang="en-US"/>
              <a:t>You can also do a key check</a:t>
            </a:r>
          </a:p>
          <a:p>
            <a:pPr>
              <a:buFont typeface="Wingdings" pitchFamily="2" charset="2"/>
              <a:buNone/>
            </a:pPr>
            <a:endParaRPr lang="en-US"/>
          </a:p>
        </p:txBody>
      </p:sp>
      <p:sp>
        <p:nvSpPr>
          <p:cNvPr id="10242" name="Rectangle 2"/>
          <p:cNvSpPr>
            <a:spLocks noGrp="1" noChangeArrowheads="1"/>
          </p:cNvSpPr>
          <p:nvPr>
            <p:ph type="title"/>
          </p:nvPr>
        </p:nvSpPr>
        <p:spPr/>
        <p:txBody>
          <a:bodyPr>
            <a:normAutofit fontScale="90000"/>
          </a:bodyPr>
          <a:lstStyle/>
          <a:p>
            <a:r>
              <a:rPr lang="en-US" sz="4000"/>
              <a:t>Disposition of abandoned personal property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457200" y="381000"/>
            <a:ext cx="8229600" cy="5745163"/>
          </a:xfrm>
        </p:spPr>
        <p:txBody>
          <a:bodyPr/>
          <a:lstStyle/>
          <a:p>
            <a:pPr marL="609600" indent="-609600">
              <a:buFont typeface="Wingdings" pitchFamily="2" charset="2"/>
              <a:buNone/>
            </a:pPr>
            <a:r>
              <a:rPr lang="en-US"/>
              <a:t>Abandonment of personal property</a:t>
            </a:r>
          </a:p>
          <a:p>
            <a:pPr marL="609600" indent="-609600"/>
            <a:r>
              <a:rPr lang="en-US"/>
              <a:t>If valued under $300.00 (trash)</a:t>
            </a:r>
          </a:p>
          <a:p>
            <a:pPr marL="609600" indent="-609600"/>
            <a:r>
              <a:rPr lang="en-US"/>
              <a:t>If value over $300.00</a:t>
            </a:r>
          </a:p>
          <a:p>
            <a:pPr marL="1371600" lvl="2" indent="-457200">
              <a:buFontTx/>
              <a:buAutoNum type="arabicPeriod"/>
            </a:pPr>
            <a:r>
              <a:rPr lang="en-US"/>
              <a:t>Consult your attorney</a:t>
            </a:r>
          </a:p>
          <a:p>
            <a:pPr marL="1371600" lvl="2" indent="-457200">
              <a:buFontTx/>
              <a:buAutoNum type="arabicPeriod"/>
            </a:pPr>
            <a:r>
              <a:rPr lang="en-US"/>
              <a:t>Do a complete inventory </a:t>
            </a:r>
          </a:p>
          <a:p>
            <a:pPr marL="1371600" lvl="2" indent="-457200">
              <a:buFontTx/>
              <a:buAutoNum type="arabicPeriod"/>
            </a:pPr>
            <a:r>
              <a:rPr lang="en-US"/>
              <a:t>Take pictures  </a:t>
            </a:r>
          </a:p>
          <a:p>
            <a:pPr marL="1371600" lvl="2" indent="-457200">
              <a:buFontTx/>
              <a:buAutoNum type="arabicPeriod"/>
            </a:pPr>
            <a:r>
              <a:rPr lang="en-US"/>
              <a:t>Witness may be required</a:t>
            </a:r>
          </a:p>
          <a:p>
            <a:pPr marL="1371600" lvl="2" indent="-457200">
              <a:buFontTx/>
              <a:buAutoNum type="arabicPeriod"/>
            </a:pPr>
            <a:r>
              <a:rPr lang="en-US"/>
              <a:t>Notify resident by mail</a:t>
            </a:r>
          </a:p>
          <a:p>
            <a:pPr marL="1371600" lvl="2" indent="-457200">
              <a:buFontTx/>
              <a:buAutoNum type="arabicPeriod"/>
            </a:pPr>
            <a:r>
              <a:rPr lang="en-US"/>
              <a:t>Store property for up to 12 months </a:t>
            </a:r>
          </a:p>
          <a:p>
            <a:pPr marL="1371600" lvl="2" indent="-457200">
              <a:buFontTx/>
              <a:buAutoNum type="arabicPeriod"/>
            </a:pPr>
            <a:r>
              <a:rPr lang="en-US"/>
              <a:t>Publish a public auction date in newspaper</a:t>
            </a:r>
          </a:p>
          <a:p>
            <a:pPr marL="1371600" lvl="2" indent="-457200">
              <a:buFontTx/>
              <a:buAutoNum type="arabicPeriod"/>
            </a:pPr>
            <a:r>
              <a:rPr lang="en-US"/>
              <a:t>Auction off the personal property</a:t>
            </a:r>
          </a:p>
          <a:p>
            <a:pPr marL="1371600" lvl="2" indent="-457200">
              <a:buFont typeface="Wingdings" pitchFamily="2" charset="2"/>
              <a:buNone/>
            </a:pPr>
            <a:endParaRPr lang="en-US"/>
          </a:p>
          <a:p>
            <a:pPr marL="1371600" lvl="2" indent="-457200">
              <a:buFontTx/>
              <a:buAutoNum type="arabicPeriod"/>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457200" y="228600"/>
            <a:ext cx="8382000" cy="5897563"/>
          </a:xfrm>
        </p:spPr>
        <p:txBody>
          <a:bodyPr/>
          <a:lstStyle/>
          <a:p>
            <a:pPr>
              <a:buFont typeface="Wingdings" pitchFamily="2" charset="2"/>
              <a:buNone/>
            </a:pPr>
            <a:r>
              <a:rPr lang="en-US" sz="3600" b="1"/>
              <a:t>Abandoned vehicles</a:t>
            </a:r>
          </a:p>
          <a:p>
            <a:r>
              <a:rPr lang="en-US"/>
              <a:t>Post proper notice</a:t>
            </a:r>
          </a:p>
          <a:p>
            <a:r>
              <a:rPr lang="en-US"/>
              <a:t>Call local towing company</a:t>
            </a:r>
          </a:p>
          <a:p>
            <a:r>
              <a:rPr lang="en-US"/>
              <a:t>If you have contract with a towing company, they will take care of all notices for you</a:t>
            </a:r>
          </a:p>
          <a:p>
            <a:pPr>
              <a:buFont typeface="Wingdings" pitchFamily="2" charset="2"/>
              <a:buNone/>
            </a:pPr>
            <a:endParaRPr lang="en-US" sz="2800"/>
          </a:p>
          <a:p>
            <a:pPr>
              <a:buFont typeface="Wingdings" pitchFamily="2" charset="2"/>
              <a:buNone/>
            </a:pPr>
            <a:endParaRPr lang="en-US" sz="2800"/>
          </a:p>
        </p:txBody>
      </p:sp>
      <p:pic>
        <p:nvPicPr>
          <p:cNvPr id="12292" name="Picture 4" descr="MCTN01333_0000[1]"/>
          <p:cNvPicPr>
            <a:picLocks noGrp="1" noChangeAspect="1" noChangeArrowheads="1"/>
          </p:cNvPicPr>
          <p:nvPr>
            <p:ph sz="half" idx="2"/>
          </p:nvPr>
        </p:nvPicPr>
        <p:blipFill>
          <a:blip r:embed="rId2"/>
          <a:srcRect/>
          <a:stretch>
            <a:fillRect/>
          </a:stretch>
        </p:blipFill>
        <p:spPr>
          <a:xfrm>
            <a:off x="2514600" y="4575175"/>
            <a:ext cx="5486400" cy="1487488"/>
          </a:xfrm>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sz="half" idx="1"/>
          </p:nvPr>
        </p:nvSpPr>
        <p:spPr>
          <a:xfrm>
            <a:off x="457200" y="228600"/>
            <a:ext cx="8686800" cy="5897563"/>
          </a:xfrm>
        </p:spPr>
        <p:txBody>
          <a:bodyPr/>
          <a:lstStyle/>
          <a:p>
            <a:pPr marL="609600" indent="-609600" algn="ctr">
              <a:buFont typeface="Wingdings" pitchFamily="2" charset="2"/>
              <a:buNone/>
            </a:pPr>
            <a:r>
              <a:rPr lang="en-US" sz="3600" b="1"/>
              <a:t>Rent collections after abandonment or Eviction</a:t>
            </a:r>
            <a:r>
              <a:rPr lang="en-US" sz="2800" b="1"/>
              <a:t> </a:t>
            </a:r>
          </a:p>
          <a:p>
            <a:pPr marL="609600" indent="-609600"/>
            <a:r>
              <a:rPr lang="en-US" sz="2800"/>
              <a:t>Be diligently in your collection efforts</a:t>
            </a:r>
          </a:p>
          <a:p>
            <a:pPr marL="609600" indent="-609600"/>
            <a:r>
              <a:rPr lang="en-US" sz="2800"/>
              <a:t>Use a collection agency</a:t>
            </a:r>
          </a:p>
          <a:p>
            <a:pPr marL="609600" indent="-609600"/>
            <a:r>
              <a:rPr lang="en-US" sz="2800"/>
              <a:t>Go to small claims court or housing court.</a:t>
            </a:r>
          </a:p>
          <a:p>
            <a:pPr marL="609600" indent="-609600"/>
            <a:endParaRPr lang="en-US" sz="2800"/>
          </a:p>
          <a:p>
            <a:pPr marL="1371600" lvl="2" indent="-457200">
              <a:buFontTx/>
              <a:buAutoNum type="arabicPeriod"/>
            </a:pPr>
            <a:endParaRPr lang="en-US" sz="1800" b="1"/>
          </a:p>
        </p:txBody>
      </p:sp>
      <p:pic>
        <p:nvPicPr>
          <p:cNvPr id="14359" name="Picture 23" descr="MCj04042970000[1]"/>
          <p:cNvPicPr>
            <a:picLocks noGrp="1" noChangeAspect="1" noChangeArrowheads="1"/>
          </p:cNvPicPr>
          <p:nvPr>
            <p:ph sz="half" idx="2"/>
          </p:nvPr>
        </p:nvPicPr>
        <p:blipFill>
          <a:blip r:embed="rId2"/>
          <a:srcRect/>
          <a:stretch>
            <a:fillRect/>
          </a:stretch>
        </p:blipFill>
        <p:spPr>
          <a:xfrm>
            <a:off x="0" y="4187825"/>
            <a:ext cx="4114800" cy="2670175"/>
          </a:xfrm>
          <a:no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377</TotalTime>
  <Words>427</Words>
  <Application>Microsoft PowerPoint</Application>
  <PresentationFormat>On-screen Show (4:3)</PresentationFormat>
  <Paragraphs>66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Tahoma</vt:lpstr>
      <vt:lpstr>Wingdings</vt:lpstr>
      <vt:lpstr>Concourse</vt:lpstr>
      <vt:lpstr>     The Eviction process </vt:lpstr>
      <vt:lpstr>Slide 2</vt:lpstr>
      <vt:lpstr>Other grounds for evictions</vt:lpstr>
      <vt:lpstr>The no cause eviction</vt:lpstr>
      <vt:lpstr>Do you need to give a resident the reason for the notice?</vt:lpstr>
      <vt:lpstr>Disposition of abandoned personal property</vt:lpstr>
      <vt:lpstr>Slide 7</vt:lpstr>
      <vt:lpstr>Slide 8</vt:lpstr>
      <vt:lpstr>Slide 9</vt:lpstr>
      <vt:lpstr>Prepare to appear in Small  Claims Court</vt:lpstr>
      <vt:lpstr>Slide 11</vt:lpstr>
      <vt:lpstr>Slide 12</vt:lpstr>
      <vt:lpstr>Slide 13</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Eviction process </dc:title>
  <dc:creator>lupe villagrana</dc:creator>
  <cp:lastModifiedBy>Ridgepoint</cp:lastModifiedBy>
  <cp:revision>6</cp:revision>
  <dcterms:created xsi:type="dcterms:W3CDTF">2006-06-04T19:58:22Z</dcterms:created>
  <dcterms:modified xsi:type="dcterms:W3CDTF">2009-06-04T01:02:50Z</dcterms:modified>
</cp:coreProperties>
</file>